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363" r:id="rId3"/>
    <p:sldId id="396" r:id="rId4"/>
    <p:sldId id="372" r:id="rId5"/>
    <p:sldId id="373" r:id="rId6"/>
    <p:sldId id="374" r:id="rId7"/>
    <p:sldId id="458" r:id="rId8"/>
    <p:sldId id="365" r:id="rId9"/>
    <p:sldId id="282" r:id="rId10"/>
    <p:sldId id="288" r:id="rId11"/>
    <p:sldId id="591" r:id="rId12"/>
    <p:sldId id="59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363"/>
            <p14:sldId id="396"/>
            <p14:sldId id="372"/>
            <p14:sldId id="373"/>
            <p14:sldId id="374"/>
            <p14:sldId id="458"/>
            <p14:sldId id="365"/>
            <p14:sldId id="282"/>
            <p14:sldId id="288"/>
            <p14:sldId id="591"/>
            <p14:sldId id="59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49" autoAdjust="0"/>
    <p:restoredTop sz="86470" autoAdjust="0"/>
  </p:normalViewPr>
  <p:slideViewPr>
    <p:cSldViewPr snapToGrid="0">
      <p:cViewPr varScale="1">
        <p:scale>
          <a:sx n="88" d="100"/>
          <a:sy n="88" d="100"/>
        </p:scale>
        <p:origin x="90"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3-10-28T13:55:47.592" idx="19">
    <p:pos x="10" y="10"/>
    <p:text>simplify</p:text>
    <p:extLst>
      <p:ext uri="{C676402C-5697-4E1C-873F-D02D1690AC5C}">
        <p15:threadingInfo xmlns:p15="http://schemas.microsoft.com/office/powerpoint/2012/main" timeZoneBias="240"/>
      </p:ext>
    </p:extLst>
  </p:cm>
  <p:cm authorId="2" dt="2013-10-30T14:48:21.202" idx="18">
    <p:pos x="10" y="106"/>
    <p:text>done</p:text>
    <p:extLst>
      <p:ext uri="{C676402C-5697-4E1C-873F-D02D1690AC5C}">
        <p15:threadingInfo xmlns:p15="http://schemas.microsoft.com/office/powerpoint/2012/main" timeZoneBias="240">
          <p15:parentCm authorId="1" idx="19"/>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3-10-28T13:55:56.569" idx="20">
    <p:pos x="10" y="10"/>
    <p:text>excellent</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3-10-28T13:56:18.069" idx="21">
    <p:pos x="10" y="10"/>
    <p:text>add IVR?</p:text>
    <p:extLst>
      <p:ext uri="{C676402C-5697-4E1C-873F-D02D1690AC5C}">
        <p15:threadingInfo xmlns:p15="http://schemas.microsoft.com/office/powerpoint/2012/main" timeZoneBias="240"/>
      </p:ext>
    </p:extLst>
  </p:cm>
  <p:cm authorId="2" dt="2013-10-30T10:42:55.404" idx="14">
    <p:pos x="10" y="106"/>
    <p:text>done</p:text>
    <p:extLst>
      <p:ext uri="{C676402C-5697-4E1C-873F-D02D1690AC5C}">
        <p15:threadingInfo xmlns:p15="http://schemas.microsoft.com/office/powerpoint/2012/main" timeZoneBias="240">
          <p15:parentCm authorId="1" idx="21"/>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6</a:t>
            </a:fld>
            <a:endParaRPr lang="en-US" dirty="0"/>
          </a:p>
        </p:txBody>
      </p:sp>
    </p:spTree>
    <p:extLst>
      <p:ext uri="{BB962C8B-B14F-4D97-AF65-F5344CB8AC3E}">
        <p14:creationId xmlns:p14="http://schemas.microsoft.com/office/powerpoint/2010/main" val="1917227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11</a:t>
            </a:fld>
            <a:endParaRPr lang="en-US" dirty="0"/>
          </a:p>
        </p:txBody>
      </p:sp>
    </p:spTree>
    <p:extLst>
      <p:ext uri="{BB962C8B-B14F-4D97-AF65-F5344CB8AC3E}">
        <p14:creationId xmlns:p14="http://schemas.microsoft.com/office/powerpoint/2010/main" val="1332678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2.xml"/><Relationship Id="rId7" Type="http://schemas.openxmlformats.org/officeDocument/2006/relationships/slide" Target="slide9.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 Target="slide8.xml"/><Relationship Id="rId5" Type="http://schemas.openxmlformats.org/officeDocument/2006/relationships/slide" Target="slide5.xml"/><Relationship Id="rId4" Type="http://schemas.openxmlformats.org/officeDocument/2006/relationships/slide" Target="slide4.xml"/><Relationship Id="rId9" Type="http://schemas.openxmlformats.org/officeDocument/2006/relationships/slide" Target="slide1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2"/>
            <a:ext cx="9144000" cy="3638323"/>
          </a:xfrm>
        </p:spPr>
        <p:txBody>
          <a:bodyPr>
            <a:normAutofit fontScale="40000" lnSpcReduction="2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Galaxy</a:t>
            </a:r>
          </a:p>
          <a:p>
            <a:r>
              <a:rPr lang="en-US" sz="6000" dirty="0" smtClean="0">
                <a:solidFill>
                  <a:srgbClr val="C00000"/>
                </a:solidFill>
              </a:rPr>
              <a:t>INTRODUCTION </a:t>
            </a:r>
            <a:r>
              <a:rPr lang="en-US" sz="6000" dirty="0">
                <a:solidFill>
                  <a:srgbClr val="C00000"/>
                </a:solidFill>
              </a:rPr>
              <a:t>TO </a:t>
            </a:r>
          </a:p>
          <a:p>
            <a:r>
              <a:rPr lang="en-US" sz="6000" dirty="0">
                <a:solidFill>
                  <a:srgbClr val="C00000"/>
                </a:solidFill>
              </a:rPr>
              <a:t>COMPUTER ASSISTED INTERVIEWING </a:t>
            </a:r>
          </a:p>
          <a:p>
            <a:r>
              <a:rPr lang="en-US" sz="4000" dirty="0" smtClean="0">
                <a:hlinkClick r:id="rId3" action="ppaction://hlinksldjump"/>
              </a:rPr>
              <a:t>About </a:t>
            </a:r>
            <a:r>
              <a:rPr lang="en-US" sz="4000" dirty="0">
                <a:hlinkClick r:id="rId3" action="ppaction://hlinksldjump"/>
              </a:rPr>
              <a:t>CAPI </a:t>
            </a:r>
            <a:endParaRPr lang="en-US" sz="4000" dirty="0"/>
          </a:p>
          <a:p>
            <a:r>
              <a:rPr lang="en-US" sz="4000" dirty="0" smtClean="0">
                <a:hlinkClick r:id="rId4" action="ppaction://hlinksldjump"/>
              </a:rPr>
              <a:t>Definition </a:t>
            </a:r>
            <a:r>
              <a:rPr lang="en-US" sz="4000" dirty="0">
                <a:hlinkClick r:id="rId4" action="ppaction://hlinksldjump"/>
              </a:rPr>
              <a:t>review</a:t>
            </a:r>
            <a:endParaRPr lang="en-US" sz="4000" dirty="0"/>
          </a:p>
          <a:p>
            <a:r>
              <a:rPr lang="en-US" sz="4000" dirty="0" smtClean="0">
                <a:hlinkClick r:id="rId5" action="ppaction://hlinksldjump"/>
              </a:rPr>
              <a:t>New </a:t>
            </a:r>
            <a:r>
              <a:rPr lang="en-US" sz="4000" dirty="0">
                <a:hlinkClick r:id="rId5" action="ppaction://hlinksldjump"/>
              </a:rPr>
              <a:t>Definitions</a:t>
            </a:r>
            <a:endParaRPr lang="en-US" sz="4000" dirty="0"/>
          </a:p>
          <a:p>
            <a:r>
              <a:rPr lang="en-US" sz="4000" dirty="0" smtClean="0">
                <a:hlinkClick r:id="rId6" action="ppaction://hlinksldjump"/>
              </a:rPr>
              <a:t>Computer </a:t>
            </a:r>
            <a:r>
              <a:rPr lang="en-US" sz="4000" dirty="0">
                <a:hlinkClick r:id="rId6" action="ppaction://hlinksldjump"/>
              </a:rPr>
              <a:t>Hardware </a:t>
            </a:r>
            <a:endParaRPr lang="en-US" sz="4000" dirty="0"/>
          </a:p>
          <a:p>
            <a:r>
              <a:rPr lang="en-US" sz="4000" dirty="0" smtClean="0">
                <a:hlinkClick r:id="rId7" action="ppaction://hlinksldjump"/>
              </a:rPr>
              <a:t>Computer </a:t>
            </a:r>
            <a:r>
              <a:rPr lang="en-US" sz="4000" dirty="0">
                <a:hlinkClick r:id="rId7" action="ppaction://hlinksldjump"/>
              </a:rPr>
              <a:t>Functions </a:t>
            </a:r>
            <a:endParaRPr lang="en-US" sz="4000" dirty="0"/>
          </a:p>
          <a:p>
            <a:r>
              <a:rPr lang="en-US" sz="4000" dirty="0" smtClean="0">
                <a:hlinkClick r:id="rId8" action="ppaction://hlinksldjump"/>
              </a:rPr>
              <a:t>Helpful </a:t>
            </a:r>
            <a:r>
              <a:rPr lang="en-US" sz="4000" dirty="0">
                <a:hlinkClick r:id="rId8" action="ppaction://hlinksldjump"/>
              </a:rPr>
              <a:t>Shortcuts </a:t>
            </a:r>
            <a:endParaRPr lang="en-US" sz="4000" dirty="0"/>
          </a:p>
          <a:p>
            <a:r>
              <a:rPr lang="en-US" sz="4000" dirty="0" smtClean="0">
                <a:hlinkClick r:id="rId9" action="ppaction://hlinksldjump"/>
              </a:rPr>
              <a:t>Things </a:t>
            </a:r>
            <a:r>
              <a:rPr lang="en-US" sz="4000" dirty="0">
                <a:hlinkClick r:id="rId9" action="ppaction://hlinksldjump"/>
              </a:rPr>
              <a:t>that might cause trouble</a:t>
            </a:r>
            <a:endParaRPr lang="en-US" sz="4000" dirty="0"/>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9000"/>
            <a:lum/>
          </a:blip>
          <a:srcRect/>
          <a:stretch>
            <a:fillRect t="-27000" b="-27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2192000" cy="5047536"/>
          </a:xfrm>
          <a:prstGeom prst="rect">
            <a:avLst/>
          </a:prstGeom>
          <a:noFill/>
        </p:spPr>
        <p:txBody>
          <a:bodyPr wrap="square" rtlCol="0">
            <a:spAutoFit/>
          </a:bodyPr>
          <a:lstStyle/>
          <a:p>
            <a:r>
              <a:rPr lang="en-US" sz="3200" i="1" u="sng" dirty="0" smtClean="0"/>
              <a:t>3.4 </a:t>
            </a:r>
            <a:r>
              <a:rPr lang="en-US" sz="3200" i="1" u="sng" dirty="0"/>
              <a:t>Helpful </a:t>
            </a:r>
            <a:r>
              <a:rPr lang="en-US" sz="3200" i="1" u="sng" dirty="0" smtClean="0"/>
              <a:t>Shortcuts</a:t>
            </a:r>
          </a:p>
          <a:p>
            <a:endParaRPr lang="en-US" sz="3200" u="sng" dirty="0"/>
          </a:p>
          <a:p>
            <a:r>
              <a:rPr lang="en-US" sz="2400" dirty="0"/>
              <a:t>Sometimes the interview brings up really long “pick lists” such as every country in the world. Finding the U.S. or some other country will take a while if you scroll through the </a:t>
            </a:r>
            <a:r>
              <a:rPr lang="en-US" sz="2400" dirty="0" smtClean="0"/>
              <a:t>list. </a:t>
            </a:r>
          </a:p>
          <a:p>
            <a:r>
              <a:rPr lang="en-US" sz="2400" dirty="0" smtClean="0"/>
              <a:t>If </a:t>
            </a:r>
            <a:r>
              <a:rPr lang="en-US" sz="2400" dirty="0"/>
              <a:t>you enter a letter, the computer brings you to the first country that starts with that letter. Hit the same letter again, it takes you to the second country beginning with that letter. </a:t>
            </a:r>
            <a:r>
              <a:rPr lang="en-US" sz="2400" dirty="0" smtClean="0"/>
              <a:t>The United States is located at the top of the pick list so you can quickly get to it using the hot key or the drop-down arrow. Please </a:t>
            </a:r>
            <a:r>
              <a:rPr lang="en-US" sz="2400" dirty="0"/>
              <a:t>practice this before you attempt to do it during a live interview</a:t>
            </a:r>
            <a:r>
              <a:rPr lang="en-US" sz="2400" dirty="0" smtClean="0"/>
              <a:t>.</a:t>
            </a:r>
          </a:p>
          <a:p>
            <a:endParaRPr lang="en-US" sz="2400" dirty="0"/>
          </a:p>
          <a:p>
            <a:r>
              <a:rPr lang="en-US" sz="2400" dirty="0" smtClean="0"/>
              <a:t>Once </a:t>
            </a:r>
            <a:r>
              <a:rPr lang="en-US" sz="2400" dirty="0"/>
              <a:t>you have picked an item from the pick list, if you press “Enter” it takes you to the next question. You don’t have to click on the “</a:t>
            </a:r>
            <a:r>
              <a:rPr lang="en-US" sz="2400" dirty="0" smtClean="0"/>
              <a:t>Submit” </a:t>
            </a:r>
            <a:r>
              <a:rPr lang="en-US" sz="2400" dirty="0"/>
              <a:t>button</a:t>
            </a:r>
            <a:r>
              <a:rPr lang="en-US" sz="2400" dirty="0" smtClean="0"/>
              <a:t>.</a:t>
            </a:r>
          </a:p>
          <a:p>
            <a:endParaRPr lang="en-US" sz="2400" dirty="0"/>
          </a:p>
          <a:p>
            <a:endParaRPr lang="en-US" dirty="0"/>
          </a:p>
        </p:txBody>
      </p:sp>
    </p:spTree>
    <p:extLst>
      <p:ext uri="{BB962C8B-B14F-4D97-AF65-F5344CB8AC3E}">
        <p14:creationId xmlns:p14="http://schemas.microsoft.com/office/powerpoint/2010/main" val="1746976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1000"/>
            <a:lum/>
          </a:blip>
          <a:srcRect/>
          <a:stretch>
            <a:fillRect t="-39000" b="-39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2192000" cy="3385542"/>
          </a:xfrm>
          <a:prstGeom prst="rect">
            <a:avLst/>
          </a:prstGeom>
          <a:noFill/>
        </p:spPr>
        <p:txBody>
          <a:bodyPr wrap="square" rtlCol="0">
            <a:spAutoFit/>
          </a:bodyPr>
          <a:lstStyle/>
          <a:p>
            <a:r>
              <a:rPr lang="en-US" sz="2800" dirty="0" smtClean="0">
                <a:solidFill>
                  <a:schemeClr val="accent1"/>
                </a:solidFill>
              </a:rPr>
              <a:t>Chapter 3 REVIEW</a:t>
            </a:r>
          </a:p>
          <a:p>
            <a:endParaRPr lang="en-US" dirty="0"/>
          </a:p>
          <a:p>
            <a:pPr marL="457200" indent="-457200">
              <a:buFont typeface="+mj-lt"/>
              <a:buAutoNum type="arabicPeriod"/>
            </a:pPr>
            <a:r>
              <a:rPr lang="en-US" sz="2400" dirty="0" smtClean="0"/>
              <a:t>Which survey instrument involves only the respondent and a computer? CAPI or CASI?</a:t>
            </a:r>
          </a:p>
          <a:p>
            <a:pPr marL="457200" indent="-457200">
              <a:buFont typeface="+mj-lt"/>
              <a:buAutoNum type="arabicPeriod"/>
            </a:pPr>
            <a:endParaRPr lang="en-US" sz="2400" dirty="0"/>
          </a:p>
          <a:p>
            <a:pPr marL="457200" indent="-457200">
              <a:buFont typeface="+mj-lt"/>
              <a:buAutoNum type="arabicPeriod"/>
            </a:pPr>
            <a:r>
              <a:rPr lang="en-US" sz="2400" dirty="0" smtClean="0"/>
              <a:t>Is it okay to interview a different caregiver respondent from the one originally scheduled? What about a different youth.</a:t>
            </a:r>
          </a:p>
          <a:p>
            <a:pPr marL="457200" indent="-457200">
              <a:buFont typeface="+mj-lt"/>
              <a:buAutoNum type="arabicPeriod"/>
            </a:pPr>
            <a:endParaRPr lang="en-US" sz="2400" dirty="0"/>
          </a:p>
          <a:p>
            <a:pPr marL="457200" indent="-457200">
              <a:buFont typeface="+mj-lt"/>
              <a:buAutoNum type="arabicPeriod"/>
            </a:pPr>
            <a:r>
              <a:rPr lang="en-US" sz="2400" dirty="0" smtClean="0"/>
              <a:t>Let’s say that your R was born in Uganda, instead of scrolling through a long ‘pick list’ of all the countries in the world, what letters would you use to ‘hot key’ Uganda?</a:t>
            </a:r>
            <a:endParaRPr lang="en-US" sz="2400" dirty="0"/>
          </a:p>
        </p:txBody>
      </p:sp>
    </p:spTree>
    <p:extLst>
      <p:ext uri="{BB962C8B-B14F-4D97-AF65-F5344CB8AC3E}">
        <p14:creationId xmlns:p14="http://schemas.microsoft.com/office/powerpoint/2010/main" val="1530215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2192000" cy="4739759"/>
          </a:xfrm>
          <a:prstGeom prst="rect">
            <a:avLst/>
          </a:prstGeom>
          <a:noFill/>
        </p:spPr>
        <p:txBody>
          <a:bodyPr wrap="square" rtlCol="0">
            <a:spAutoFit/>
          </a:bodyPr>
          <a:lstStyle/>
          <a:p>
            <a:r>
              <a:rPr lang="en-US" sz="2800" dirty="0" smtClean="0">
                <a:solidFill>
                  <a:schemeClr val="accent1"/>
                </a:solidFill>
              </a:rPr>
              <a:t>Chapter 3 ANSWERS</a:t>
            </a:r>
          </a:p>
          <a:p>
            <a:endParaRPr lang="en-US" sz="2800" dirty="0" smtClean="0">
              <a:solidFill>
                <a:schemeClr val="accent1"/>
              </a:solidFill>
            </a:endParaRPr>
          </a:p>
          <a:p>
            <a:pPr marL="457200" indent="-457200">
              <a:buFont typeface="+mj-lt"/>
              <a:buAutoNum type="arabicPeriod"/>
            </a:pPr>
            <a:r>
              <a:rPr lang="en-US" sz="2400" dirty="0" smtClean="0"/>
              <a:t>CASI is Computer </a:t>
            </a:r>
            <a:r>
              <a:rPr lang="en-US" sz="2400" dirty="0"/>
              <a:t>Assisted </a:t>
            </a:r>
            <a:r>
              <a:rPr lang="en-US" sz="2400" dirty="0" smtClean="0"/>
              <a:t>Self-Interview. The </a:t>
            </a:r>
            <a:r>
              <a:rPr lang="en-US" sz="2400" dirty="0"/>
              <a:t>R records his/her own answers directly on the laptop, often used for gathering sensitive information when lack of privacy is a </a:t>
            </a:r>
            <a:r>
              <a:rPr lang="en-US" sz="2400" dirty="0" smtClean="0"/>
              <a:t>concern.</a:t>
            </a:r>
          </a:p>
          <a:p>
            <a:pPr marL="457200" indent="-457200">
              <a:buFont typeface="+mj-lt"/>
              <a:buAutoNum type="arabicPeriod"/>
            </a:pPr>
            <a:endParaRPr lang="en-US" sz="2400" dirty="0"/>
          </a:p>
          <a:p>
            <a:pPr marL="457200" indent="-457200">
              <a:buFont typeface="+mj-lt"/>
              <a:buAutoNum type="arabicPeriod"/>
            </a:pPr>
            <a:r>
              <a:rPr lang="en-US" sz="2400" dirty="0" smtClean="0"/>
              <a:t>It is okay to interview a different Parent/Caregiver than the one originally scheduled, so long as they are still a resident of the eligible child's household and are a parent/ caregiver of the aforementioned youth. It is NOT okay to interview any youth but the original eligible youth.</a:t>
            </a:r>
          </a:p>
          <a:p>
            <a:pPr marL="457200" indent="-457200">
              <a:buFont typeface="+mj-lt"/>
              <a:buAutoNum type="arabicPeriod"/>
            </a:pPr>
            <a:endParaRPr lang="en-US" sz="2400" dirty="0"/>
          </a:p>
          <a:p>
            <a:pPr marL="457200" indent="-457200">
              <a:buFont typeface="+mj-lt"/>
              <a:buAutoNum type="arabicPeriod"/>
            </a:pPr>
            <a:r>
              <a:rPr lang="en-US" sz="2400" dirty="0" smtClean="0"/>
              <a:t>Type ‘U’ or quickly type ‘</a:t>
            </a:r>
            <a:r>
              <a:rPr lang="en-US" sz="2400" dirty="0" err="1" smtClean="0"/>
              <a:t>ug</a:t>
            </a:r>
            <a:r>
              <a:rPr lang="en-US" sz="2400" dirty="0" smtClean="0"/>
              <a:t>’</a:t>
            </a:r>
            <a:endParaRPr lang="en-US" sz="2400" dirty="0"/>
          </a:p>
          <a:p>
            <a:endParaRPr lang="en-US" dirty="0" smtClean="0"/>
          </a:p>
          <a:p>
            <a:endParaRPr lang="en-US" dirty="0"/>
          </a:p>
          <a:p>
            <a:endParaRPr lang="en-US" dirty="0"/>
          </a:p>
        </p:txBody>
      </p:sp>
    </p:spTree>
    <p:extLst>
      <p:ext uri="{BB962C8B-B14F-4D97-AF65-F5344CB8AC3E}">
        <p14:creationId xmlns:p14="http://schemas.microsoft.com/office/powerpoint/2010/main" val="2856328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12192000" cy="7201972"/>
          </a:xfrm>
          <a:prstGeom prst="rect">
            <a:avLst/>
          </a:prstGeom>
          <a:blipFill>
            <a:blip r:embed="rId2">
              <a:alphaModFix amt="12000"/>
            </a:blip>
            <a:stretch>
              <a:fillRect/>
            </a:stretch>
          </a:blipFill>
        </p:spPr>
        <p:txBody>
          <a:bodyPr wrap="square" rtlCol="0">
            <a:spAutoFit/>
          </a:bodyPr>
          <a:lstStyle/>
          <a:p>
            <a:r>
              <a:rPr lang="en-US" sz="3200" dirty="0">
                <a:solidFill>
                  <a:srgbClr val="FF0000"/>
                </a:solidFill>
              </a:rPr>
              <a:t>CHAPTER 3: INTRODUCTION TO COMPUTER ASSISTED INTERVIEWING</a:t>
            </a:r>
          </a:p>
          <a:p>
            <a:endParaRPr lang="en-US" sz="1000" i="1" u="sng" dirty="0" smtClean="0"/>
          </a:p>
          <a:p>
            <a:r>
              <a:rPr lang="en-US" sz="3200" i="1" u="sng" dirty="0" smtClean="0"/>
              <a:t>3.1 </a:t>
            </a:r>
            <a:r>
              <a:rPr lang="en-US" sz="3200" i="1" u="sng" dirty="0"/>
              <a:t>About </a:t>
            </a:r>
            <a:r>
              <a:rPr lang="en-US" sz="3200" b="1" i="1" u="sng" dirty="0"/>
              <a:t>CAPI</a:t>
            </a:r>
            <a:r>
              <a:rPr lang="en-US" sz="3200" i="1" u="sng" dirty="0"/>
              <a:t> and </a:t>
            </a:r>
            <a:r>
              <a:rPr lang="en-US" sz="3200" b="1" i="1" u="sng" dirty="0" smtClean="0"/>
              <a:t>CASI</a:t>
            </a:r>
          </a:p>
          <a:p>
            <a:endParaRPr lang="en-US" sz="1000" u="sng" dirty="0" smtClean="0"/>
          </a:p>
          <a:p>
            <a:r>
              <a:rPr lang="en-US" sz="2400" dirty="0" smtClean="0"/>
              <a:t>The </a:t>
            </a:r>
            <a:r>
              <a:rPr lang="en-US" sz="2400" dirty="0"/>
              <a:t>Ohio Study will be conducted using both </a:t>
            </a:r>
            <a:r>
              <a:rPr lang="en-US" sz="2400" b="1" dirty="0"/>
              <a:t>CASI</a:t>
            </a:r>
            <a:r>
              <a:rPr lang="en-US" sz="2400" dirty="0"/>
              <a:t> and </a:t>
            </a:r>
            <a:r>
              <a:rPr lang="en-US" sz="2400" b="1" dirty="0" smtClean="0"/>
              <a:t>CAPI:</a:t>
            </a:r>
          </a:p>
          <a:p>
            <a:endParaRPr lang="en-US" sz="2400" b="1" dirty="0"/>
          </a:p>
          <a:p>
            <a:r>
              <a:rPr lang="en-US" sz="2400" b="1" dirty="0"/>
              <a:t>CAPI</a:t>
            </a:r>
            <a:r>
              <a:rPr lang="en-US" sz="2400" dirty="0"/>
              <a:t> is administering an electronic questionnaire to a respondent face-to-face using a computer. </a:t>
            </a:r>
          </a:p>
          <a:p>
            <a:endParaRPr lang="en-US" sz="2400" dirty="0" smtClean="0"/>
          </a:p>
          <a:p>
            <a:r>
              <a:rPr lang="en-US" sz="2400" b="1" dirty="0" smtClean="0"/>
              <a:t>CASI</a:t>
            </a:r>
            <a:r>
              <a:rPr lang="en-US" sz="2400" dirty="0" smtClean="0"/>
              <a:t> </a:t>
            </a:r>
            <a:r>
              <a:rPr lang="en-US" sz="2400" dirty="0"/>
              <a:t>is allowing a Respondent to input their own answers to an electronic questionnaire using a computer</a:t>
            </a:r>
            <a:r>
              <a:rPr lang="en-US" sz="2400" dirty="0" smtClean="0"/>
              <a:t>.</a:t>
            </a:r>
          </a:p>
          <a:p>
            <a:endParaRPr lang="en-US" sz="2400" dirty="0" smtClean="0"/>
          </a:p>
          <a:p>
            <a:r>
              <a:rPr lang="en-US" sz="2400" dirty="0" smtClean="0"/>
              <a:t>Your </a:t>
            </a:r>
            <a:r>
              <a:rPr lang="en-US" sz="2400" dirty="0"/>
              <a:t>computer is connected to CHRR, so data only pass through your computer, it is not stored there. The survey is a Web application, so this arrangement works from anywhere in the world with a high speed Internet connection</a:t>
            </a:r>
            <a:r>
              <a:rPr lang="en-US" sz="2400" dirty="0" smtClean="0"/>
              <a:t>.</a:t>
            </a:r>
          </a:p>
          <a:p>
            <a:endParaRPr lang="en-US" sz="2400" dirty="0"/>
          </a:p>
          <a:p>
            <a:r>
              <a:rPr lang="en-US" sz="2400" dirty="0"/>
              <a:t>If web survey thinks it knows the answer to a question based on a previous answer, it will automatically fill in the answer, this way the survey is shorter and quicker</a:t>
            </a:r>
            <a:r>
              <a:rPr lang="en-US" sz="2400" dirty="0" smtClean="0"/>
              <a:t>.</a:t>
            </a:r>
          </a:p>
          <a:p>
            <a:endParaRPr lang="en-US" sz="2400" dirty="0" smtClean="0"/>
          </a:p>
          <a:p>
            <a:r>
              <a:rPr lang="en-US" sz="2400" dirty="0" smtClean="0"/>
              <a:t> </a:t>
            </a:r>
            <a:r>
              <a:rPr lang="en-US" sz="2400" dirty="0"/>
              <a:t>If the pre-filled answer is wrong or needs to be changed, </a:t>
            </a:r>
            <a:r>
              <a:rPr lang="en-US" sz="2400" dirty="0" smtClean="0"/>
              <a:t>change it. </a:t>
            </a:r>
          </a:p>
          <a:p>
            <a:endParaRPr lang="en-US" dirty="0"/>
          </a:p>
        </p:txBody>
      </p:sp>
      <p:sp>
        <p:nvSpPr>
          <p:cNvPr id="3" name="TextBox 2"/>
          <p:cNvSpPr txBox="1"/>
          <p:nvPr/>
        </p:nvSpPr>
        <p:spPr>
          <a:xfrm>
            <a:off x="10927080" y="6248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236741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26000" b="-26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1809379" cy="6278642"/>
          </a:xfrm>
          <a:prstGeom prst="rect">
            <a:avLst/>
          </a:prstGeom>
          <a:noFill/>
        </p:spPr>
        <p:txBody>
          <a:bodyPr wrap="square" rtlCol="0">
            <a:spAutoFit/>
          </a:bodyPr>
          <a:lstStyle/>
          <a:p>
            <a:endParaRPr lang="en-US" sz="2400" dirty="0" smtClean="0"/>
          </a:p>
          <a:p>
            <a:r>
              <a:rPr lang="en-US" sz="2400" dirty="0" smtClean="0"/>
              <a:t>The </a:t>
            </a:r>
            <a:r>
              <a:rPr lang="en-US" sz="2400" dirty="0"/>
              <a:t>computer determines which questions to ask based on information from the respondent's answers to previous questions in this questionnaire, using paths and jumps</a:t>
            </a:r>
            <a:r>
              <a:rPr lang="en-US" sz="2400" dirty="0" smtClean="0"/>
              <a:t>.</a:t>
            </a:r>
          </a:p>
          <a:p>
            <a:endParaRPr lang="en-US" sz="2400" dirty="0" smtClean="0"/>
          </a:p>
          <a:p>
            <a:r>
              <a:rPr lang="en-US" sz="2400" dirty="0" smtClean="0"/>
              <a:t>Example:</a:t>
            </a:r>
          </a:p>
          <a:p>
            <a:r>
              <a:rPr lang="en-US" sz="2400" dirty="0" smtClean="0"/>
              <a:t>You are in the puberty section and inside the programming the survey will check if you are talking to a boy or a girl and only lead you through questions about menarche for a female respondent, and facial hair for a male respondent.</a:t>
            </a:r>
          </a:p>
          <a:p>
            <a:endParaRPr lang="en-US" sz="2400" dirty="0" smtClean="0"/>
          </a:p>
          <a:p>
            <a:r>
              <a:rPr lang="en-US" sz="2400" dirty="0" smtClean="0"/>
              <a:t>Computer assisted surveys remove </a:t>
            </a:r>
            <a:r>
              <a:rPr lang="en-US" sz="2400" dirty="0"/>
              <a:t>the mechanical aspects of interviewing (turning pages, dealing with complex skips, and struggling through check items) so you can concentrate on what the respondent is saying and make the best use of your interviewing techniques</a:t>
            </a:r>
            <a:r>
              <a:rPr lang="en-US" sz="2400" dirty="0" smtClean="0"/>
              <a:t>.</a:t>
            </a:r>
          </a:p>
          <a:p>
            <a:endParaRPr lang="en-US" sz="2400" dirty="0"/>
          </a:p>
          <a:p>
            <a:r>
              <a:rPr lang="en-US" sz="2400" dirty="0" smtClean="0"/>
              <a:t>The </a:t>
            </a:r>
            <a:r>
              <a:rPr lang="en-US" sz="2400" dirty="0"/>
              <a:t>starting point for interviewing is to read your screen, but keep your wits about you! </a:t>
            </a:r>
          </a:p>
          <a:p>
            <a:r>
              <a:rPr lang="en-US" sz="2400" dirty="0"/>
              <a:t>A smart interviewer who is paying attention to the interview is the cornerstone of collecting quality data.</a:t>
            </a:r>
          </a:p>
          <a:p>
            <a:endParaRPr lang="en-US" dirty="0"/>
          </a:p>
        </p:txBody>
      </p:sp>
      <p:sp>
        <p:nvSpPr>
          <p:cNvPr id="3" name="TextBox 2"/>
          <p:cNvSpPr txBox="1"/>
          <p:nvPr/>
        </p:nvSpPr>
        <p:spPr>
          <a:xfrm>
            <a:off x="11079480" y="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28138275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2000" cy="7263527"/>
          </a:xfrm>
          <a:prstGeom prst="rect">
            <a:avLst/>
          </a:prstGeom>
          <a:noFill/>
        </p:spPr>
        <p:txBody>
          <a:bodyPr wrap="square" rtlCol="0">
            <a:spAutoFit/>
          </a:bodyPr>
          <a:lstStyle/>
          <a:p>
            <a:r>
              <a:rPr lang="en-US" sz="3200" i="1" u="sng" dirty="0" smtClean="0"/>
              <a:t>3.1a </a:t>
            </a:r>
            <a:r>
              <a:rPr lang="en-US" sz="3200" i="1" u="sng" dirty="0"/>
              <a:t>A Review of </a:t>
            </a:r>
            <a:r>
              <a:rPr lang="en-US" sz="3200" i="1" u="sng" dirty="0" smtClean="0"/>
              <a:t>Definitions</a:t>
            </a:r>
          </a:p>
          <a:p>
            <a:endParaRPr lang="en-US" sz="2000" u="sng" dirty="0"/>
          </a:p>
          <a:p>
            <a:r>
              <a:rPr lang="en-US" b="1" dirty="0"/>
              <a:t>PII=Personally Identifiable Information. </a:t>
            </a:r>
            <a:r>
              <a:rPr lang="en-US" dirty="0"/>
              <a:t>That is, information that can be used to link a respondent to confidential data or a particular survey.</a:t>
            </a:r>
          </a:p>
          <a:p>
            <a:endParaRPr lang="en-US" b="1" dirty="0" smtClean="0"/>
          </a:p>
          <a:p>
            <a:r>
              <a:rPr lang="en-US" b="1" dirty="0" smtClean="0"/>
              <a:t>R=Respondent</a:t>
            </a:r>
            <a:r>
              <a:rPr lang="en-US" b="1" dirty="0"/>
              <a:t>, </a:t>
            </a:r>
            <a:r>
              <a:rPr lang="en-US" dirty="0"/>
              <a:t>Resp, Participant. Youth R is 11-17 years old in tOS. Parent R is parent of the Youth R.</a:t>
            </a:r>
          </a:p>
          <a:p>
            <a:endParaRPr lang="en-US" b="1" dirty="0" smtClean="0"/>
          </a:p>
          <a:p>
            <a:r>
              <a:rPr lang="en-US" b="1" dirty="0" smtClean="0"/>
              <a:t>CAPI=Computer </a:t>
            </a:r>
            <a:r>
              <a:rPr lang="en-US" b="1" dirty="0"/>
              <a:t>Assisted Personal Interview</a:t>
            </a:r>
            <a:r>
              <a:rPr lang="en-US" dirty="0"/>
              <a:t>=the interviewer records the answers on the laptop, often used in complex surveys to improve data quality by using trained personnel.</a:t>
            </a:r>
          </a:p>
          <a:p>
            <a:endParaRPr lang="en-US" b="1" dirty="0" smtClean="0"/>
          </a:p>
          <a:p>
            <a:r>
              <a:rPr lang="en-US" b="1" dirty="0" smtClean="0"/>
              <a:t>CASI=Computer </a:t>
            </a:r>
            <a:r>
              <a:rPr lang="en-US" b="1" dirty="0"/>
              <a:t>Assisted Self Interview</a:t>
            </a:r>
            <a:r>
              <a:rPr lang="en-US" dirty="0"/>
              <a:t>=The R records his/her own answers directly on the laptop, often used for gathering sensitive information when lack of privacy is a concern.</a:t>
            </a:r>
          </a:p>
          <a:p>
            <a:endParaRPr lang="en-US" b="1" dirty="0" smtClean="0"/>
          </a:p>
          <a:p>
            <a:r>
              <a:rPr lang="en-US" b="1" dirty="0" smtClean="0"/>
              <a:t>Conversion=Converting </a:t>
            </a:r>
            <a:r>
              <a:rPr lang="en-US" b="1" dirty="0"/>
              <a:t>a contact into a fully consented Respondent (R)</a:t>
            </a:r>
            <a:r>
              <a:rPr lang="en-US" dirty="0"/>
              <a:t>.</a:t>
            </a:r>
          </a:p>
          <a:p>
            <a:endParaRPr lang="en-US" b="1" dirty="0" smtClean="0"/>
          </a:p>
          <a:p>
            <a:r>
              <a:rPr lang="en-US" b="1" dirty="0" smtClean="0"/>
              <a:t>QR </a:t>
            </a:r>
            <a:r>
              <a:rPr lang="en-US" b="1" dirty="0"/>
              <a:t>Code=A 3-dimensional bar code </a:t>
            </a:r>
            <a:r>
              <a:rPr lang="en-US" dirty="0"/>
              <a:t>used to link from a cell phone camera’s picture to a web address.</a:t>
            </a:r>
          </a:p>
          <a:p>
            <a:endParaRPr lang="en-US" b="1" dirty="0" smtClean="0"/>
          </a:p>
          <a:p>
            <a:r>
              <a:rPr lang="en-US" b="1" dirty="0" smtClean="0"/>
              <a:t>Consent=Agreeing </a:t>
            </a:r>
            <a:r>
              <a:rPr lang="en-US" b="1" dirty="0"/>
              <a:t>to participate </a:t>
            </a:r>
            <a:r>
              <a:rPr lang="en-US" dirty="0"/>
              <a:t>for oneself.</a:t>
            </a:r>
          </a:p>
          <a:p>
            <a:endParaRPr lang="en-US" b="1" dirty="0" smtClean="0"/>
          </a:p>
          <a:p>
            <a:r>
              <a:rPr lang="en-US" b="1" dirty="0" smtClean="0"/>
              <a:t>Permission=Giving </a:t>
            </a:r>
            <a:r>
              <a:rPr lang="en-US" b="1" dirty="0"/>
              <a:t>permission for someone else to participate </a:t>
            </a:r>
            <a:r>
              <a:rPr lang="en-US" dirty="0"/>
              <a:t>(usually a minor).</a:t>
            </a:r>
          </a:p>
          <a:p>
            <a:endParaRPr lang="en-US" b="1" dirty="0" smtClean="0"/>
          </a:p>
          <a:p>
            <a:r>
              <a:rPr lang="en-US" b="1" dirty="0" smtClean="0"/>
              <a:t>Assent=Agreeing </a:t>
            </a:r>
            <a:r>
              <a:rPr lang="en-US" b="1" dirty="0"/>
              <a:t>to participate after someone else has given permission </a:t>
            </a:r>
            <a:r>
              <a:rPr lang="en-US" dirty="0"/>
              <a:t>(usually asked of a minor).</a:t>
            </a:r>
          </a:p>
          <a:p>
            <a:endParaRPr lang="en-US" b="1" dirty="0" smtClean="0"/>
          </a:p>
          <a:p>
            <a:r>
              <a:rPr lang="en-US" b="1" dirty="0" smtClean="0"/>
              <a:t>HH=household</a:t>
            </a:r>
            <a:r>
              <a:rPr lang="en-US" b="1" dirty="0"/>
              <a:t>= </a:t>
            </a:r>
            <a:r>
              <a:rPr lang="en-US" dirty="0"/>
              <a:t>includes all the persons who occupy a housing unit.</a:t>
            </a:r>
          </a:p>
          <a:p>
            <a:endParaRPr lang="en-US"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944978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1900079" cy="7048083"/>
          </a:xfrm>
          <a:prstGeom prst="rect">
            <a:avLst/>
          </a:prstGeom>
          <a:noFill/>
        </p:spPr>
        <p:txBody>
          <a:bodyPr wrap="square" rtlCol="0">
            <a:spAutoFit/>
          </a:bodyPr>
          <a:lstStyle/>
          <a:p>
            <a:r>
              <a:rPr lang="en-US" sz="3200" i="1" u="sng" dirty="0"/>
              <a:t>3.1b New </a:t>
            </a:r>
            <a:r>
              <a:rPr lang="en-US" sz="3200" i="1" u="sng" dirty="0" smtClean="0"/>
              <a:t>Definitions</a:t>
            </a:r>
          </a:p>
          <a:p>
            <a:endParaRPr lang="en-US" sz="2000" dirty="0" smtClean="0"/>
          </a:p>
          <a:p>
            <a:r>
              <a:rPr lang="en-US" sz="2000" b="1" dirty="0" smtClean="0"/>
              <a:t>QNAME = </a:t>
            </a:r>
            <a:r>
              <a:rPr lang="en-US" sz="2000" dirty="0" smtClean="0"/>
              <a:t>Question name located in the upper left corner of the survey screen.</a:t>
            </a:r>
          </a:p>
          <a:p>
            <a:endParaRPr lang="en-US" sz="2000" dirty="0"/>
          </a:p>
          <a:p>
            <a:r>
              <a:rPr lang="en-US" sz="2000" b="1" dirty="0" smtClean="0"/>
              <a:t>IVR= </a:t>
            </a:r>
            <a:r>
              <a:rPr lang="en-US" sz="2000" dirty="0" smtClean="0"/>
              <a:t>Interviewer</a:t>
            </a:r>
          </a:p>
          <a:p>
            <a:endParaRPr lang="en-US" sz="2000" dirty="0" smtClean="0"/>
          </a:p>
          <a:p>
            <a:r>
              <a:rPr lang="en-US" sz="2000" b="1" dirty="0" smtClean="0"/>
              <a:t>F2F=Face </a:t>
            </a:r>
            <a:r>
              <a:rPr lang="en-US" sz="2000" b="1" dirty="0"/>
              <a:t>to face, as in a personal interview. </a:t>
            </a:r>
            <a:endParaRPr lang="en-US" sz="2000" b="1" dirty="0" smtClean="0"/>
          </a:p>
          <a:p>
            <a:endParaRPr lang="en-US" sz="2000" b="1" dirty="0" smtClean="0"/>
          </a:p>
          <a:p>
            <a:r>
              <a:rPr lang="en-US" sz="2000" b="1" dirty="0" smtClean="0"/>
              <a:t>Soft </a:t>
            </a:r>
            <a:r>
              <a:rPr lang="en-US" sz="2000" b="1" dirty="0"/>
              <a:t>phone=The headset, laptop, and software that allows your computer to function as a phone. </a:t>
            </a:r>
            <a:r>
              <a:rPr lang="en-US" sz="2000" dirty="0"/>
              <a:t>From your laptop to here we use Voice over Internet Protocol (VoIP). From here we connect your call to the conventional telephone network. Your soft phone should be used to contact your assigned households, CHRR, your field managers and fellow interviewers.</a:t>
            </a:r>
          </a:p>
          <a:p>
            <a:endParaRPr lang="en-US" sz="2000" b="1" dirty="0" smtClean="0"/>
          </a:p>
          <a:p>
            <a:r>
              <a:rPr lang="en-US" sz="2000" b="1" dirty="0" smtClean="0"/>
              <a:t>Close </a:t>
            </a:r>
            <a:r>
              <a:rPr lang="en-US" sz="2000" b="1" dirty="0"/>
              <a:t>= emotional closeness</a:t>
            </a:r>
            <a:r>
              <a:rPr lang="en-US" sz="2000" dirty="0"/>
              <a:t>; "like" for kids seems closest. How much does the youth like this person?</a:t>
            </a:r>
          </a:p>
          <a:p>
            <a:endParaRPr lang="en-US" sz="2000" b="1" dirty="0" smtClean="0"/>
          </a:p>
          <a:p>
            <a:r>
              <a:rPr lang="en-US" sz="2000" b="1" dirty="0" smtClean="0"/>
              <a:t>Visit </a:t>
            </a:r>
            <a:r>
              <a:rPr lang="en-US" sz="2000" b="1" dirty="0"/>
              <a:t>1= All of the elements that need to be completed in a first visit</a:t>
            </a:r>
            <a:r>
              <a:rPr lang="en-US" sz="2000" dirty="0"/>
              <a:t>, even if you have to return to the house more than once to finish. This includes all permissions, consent and assents, YCASI, PCAPI, YCAPI, </a:t>
            </a:r>
            <a:r>
              <a:rPr lang="en-US" sz="2000" dirty="0" smtClean="0"/>
              <a:t>Biomarker </a:t>
            </a:r>
            <a:r>
              <a:rPr lang="en-US" sz="2000" dirty="0"/>
              <a:t>Training and Smartphone Training.</a:t>
            </a:r>
          </a:p>
          <a:p>
            <a:endParaRPr lang="en-US" sz="2000" b="1" dirty="0" smtClean="0"/>
          </a:p>
          <a:p>
            <a:r>
              <a:rPr lang="en-US" sz="2000" b="1" dirty="0" smtClean="0"/>
              <a:t>Visit </a:t>
            </a:r>
            <a:r>
              <a:rPr lang="en-US" sz="2000" b="1" dirty="0"/>
              <a:t>2= All of the elements that need to be completed to finish the survey, after concluding all of the elements of Visit 1</a:t>
            </a:r>
            <a:r>
              <a:rPr lang="en-US" sz="2000" dirty="0"/>
              <a:t>, even if you have to return to the house more than once to finish. This includes PCASI, Youth Graphic, Youth CAPI, receipt of equipment, biomarker collection and incentives</a:t>
            </a:r>
            <a:r>
              <a:rPr lang="en-US" sz="2000" dirty="0" smtClean="0"/>
              <a:t>.</a:t>
            </a:r>
            <a:endParaRPr lang="en-US" sz="2000" dirty="0"/>
          </a:p>
        </p:txBody>
      </p:sp>
    </p:spTree>
    <p:extLst>
      <p:ext uri="{BB962C8B-B14F-4D97-AF65-F5344CB8AC3E}">
        <p14:creationId xmlns:p14="http://schemas.microsoft.com/office/powerpoint/2010/main" val="223847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88134"/>
            <a:ext cx="11788346" cy="6832640"/>
          </a:xfrm>
          <a:prstGeom prst="rect">
            <a:avLst/>
          </a:prstGeom>
          <a:noFill/>
        </p:spPr>
        <p:txBody>
          <a:bodyPr wrap="square" rtlCol="0">
            <a:spAutoFit/>
          </a:bodyPr>
          <a:lstStyle/>
          <a:p>
            <a:r>
              <a:rPr lang="en-US" sz="2000" b="1" dirty="0" smtClean="0"/>
              <a:t>Question text: In </a:t>
            </a:r>
            <a:r>
              <a:rPr lang="en-US" sz="2000" b="1" dirty="0"/>
              <a:t>order for a survey to be valid, every single respondent has to get the exact same prompt. </a:t>
            </a:r>
            <a:r>
              <a:rPr lang="en-US" sz="2000" dirty="0"/>
              <a:t>That means you need to read the question text exactly. Because the same questions need to be asked of many different respondents in many different situations, they don’t always “fit” exactly. Let us know when this happens, we’re always trying to get better at writing these and you are our best critics. Because many questions sound the same, if you don’t include a CASE ID and QUESTION NAME, we can’t fix it. Email these to your field manager as soon as possible.</a:t>
            </a:r>
          </a:p>
          <a:p>
            <a:endParaRPr lang="en-US" sz="2000" b="1" dirty="0" smtClean="0"/>
          </a:p>
          <a:p>
            <a:r>
              <a:rPr lang="en-US" sz="2000" b="1" dirty="0" smtClean="0"/>
              <a:t>Pick lists are </a:t>
            </a:r>
            <a:r>
              <a:rPr lang="en-US" sz="2000" b="1" dirty="0"/>
              <a:t>answer categories, usually coded. </a:t>
            </a:r>
            <a:r>
              <a:rPr lang="en-US" sz="2000" dirty="0"/>
              <a:t>These are standardized lists that are contained within the body of the questionnaire.</a:t>
            </a:r>
          </a:p>
          <a:p>
            <a:endParaRPr lang="en-US" sz="2000" b="1" dirty="0" smtClean="0"/>
          </a:p>
          <a:p>
            <a:r>
              <a:rPr lang="en-US" sz="2000" b="1" dirty="0" smtClean="0"/>
              <a:t>Locator map </a:t>
            </a:r>
            <a:r>
              <a:rPr lang="en-US" sz="2000" b="1" dirty="0"/>
              <a:t>question type </a:t>
            </a:r>
            <a:r>
              <a:rPr lang="en-US" sz="2000" b="1" dirty="0" smtClean="0"/>
              <a:t>is </a:t>
            </a:r>
            <a:r>
              <a:rPr lang="en-US" sz="2000" b="1" dirty="0"/>
              <a:t>New Tech! </a:t>
            </a:r>
            <a:r>
              <a:rPr lang="en-US" sz="2000" dirty="0"/>
              <a:t>We need feedback on how this works for you in the field. If </a:t>
            </a:r>
            <a:r>
              <a:rPr lang="en-US" sz="2000" dirty="0" smtClean="0"/>
              <a:t>you have </a:t>
            </a:r>
            <a:r>
              <a:rPr lang="en-US" sz="2000" dirty="0"/>
              <a:t>problems with </a:t>
            </a:r>
            <a:r>
              <a:rPr lang="en-US" sz="2000" dirty="0" smtClean="0"/>
              <a:t>the map, </a:t>
            </a:r>
            <a:r>
              <a:rPr lang="en-US" sz="2000" dirty="0"/>
              <a:t>please contact </a:t>
            </a:r>
            <a:r>
              <a:rPr lang="en-US" sz="2000" dirty="0" smtClean="0"/>
              <a:t>your </a:t>
            </a:r>
            <a:r>
              <a:rPr lang="en-US" sz="2000" dirty="0"/>
              <a:t>field manager as soon as possible.</a:t>
            </a:r>
          </a:p>
          <a:p>
            <a:endParaRPr lang="en-US" sz="2000" b="1" dirty="0" smtClean="0"/>
          </a:p>
          <a:p>
            <a:r>
              <a:rPr lang="en-US" sz="2000" b="1" dirty="0" smtClean="0"/>
              <a:t>Spawning is The </a:t>
            </a:r>
            <a:r>
              <a:rPr lang="en-US" sz="2000" b="1" dirty="0"/>
              <a:t>process whereby one instrument is programmed to create a new case </a:t>
            </a:r>
            <a:r>
              <a:rPr lang="en-US" sz="2000" dirty="0"/>
              <a:t>(or more than one) whenever certain conditions are met</a:t>
            </a:r>
            <a:r>
              <a:rPr lang="en-US" sz="2000" dirty="0" smtClean="0"/>
              <a:t>. For </a:t>
            </a:r>
            <a:r>
              <a:rPr lang="en-US" sz="2000" dirty="0"/>
              <a:t>example, when you are using instrument </a:t>
            </a:r>
            <a:r>
              <a:rPr lang="en-US" sz="2000" dirty="0" smtClean="0"/>
              <a:t>1489 </a:t>
            </a:r>
            <a:r>
              <a:rPr lang="en-US" sz="2000" dirty="0"/>
              <a:t>(Case Manager) and you finish the screener, it will “spawn” a parent case to Instrument </a:t>
            </a:r>
            <a:r>
              <a:rPr lang="en-US" sz="2000" dirty="0" smtClean="0"/>
              <a:t>1493 </a:t>
            </a:r>
            <a:r>
              <a:rPr lang="en-US" sz="2000" dirty="0"/>
              <a:t>(the parent entrance survey) AND it will also “spawn” a youth case to </a:t>
            </a:r>
            <a:r>
              <a:rPr lang="en-US" sz="2000" dirty="0" smtClean="0"/>
              <a:t>1491 </a:t>
            </a:r>
            <a:r>
              <a:rPr lang="en-US" sz="2000" dirty="0"/>
              <a:t>(the Youth Entrance CASI). </a:t>
            </a:r>
            <a:r>
              <a:rPr lang="en-US" sz="2000" dirty="0" smtClean="0"/>
              <a:t>By creating the case from the screener we can include the information you have already collected so it doesn’t have to be asked again. Of </a:t>
            </a:r>
            <a:r>
              <a:rPr lang="en-US" sz="2000" dirty="0"/>
              <a:t>course, this will only happen if the household meets certain conditions, particularly the age of the child. So please be careful when you enter the data</a:t>
            </a:r>
            <a:r>
              <a:rPr lang="en-US" sz="2000" dirty="0" smtClean="0"/>
              <a:t>! Once </a:t>
            </a:r>
            <a:r>
              <a:rPr lang="en-US" sz="2000" dirty="0"/>
              <a:t>the parent has completed </a:t>
            </a:r>
            <a:r>
              <a:rPr lang="en-US" sz="2000" dirty="0" smtClean="0"/>
              <a:t>Instrument 1493, </a:t>
            </a:r>
            <a:r>
              <a:rPr lang="en-US" sz="2000" dirty="0"/>
              <a:t>it will spawn a youth case to Instrument </a:t>
            </a:r>
            <a:r>
              <a:rPr lang="en-US" sz="2000" dirty="0" smtClean="0"/>
              <a:t>1492 </a:t>
            </a:r>
            <a:r>
              <a:rPr lang="en-US" sz="2000" dirty="0"/>
              <a:t>(the Youth Entrance CAPI).</a:t>
            </a:r>
          </a:p>
          <a:p>
            <a:endParaRPr lang="en-US" dirty="0"/>
          </a:p>
        </p:txBody>
      </p:sp>
    </p:spTree>
    <p:extLst>
      <p:ext uri="{BB962C8B-B14F-4D97-AF65-F5344CB8AC3E}">
        <p14:creationId xmlns:p14="http://schemas.microsoft.com/office/powerpoint/2010/main" val="1314863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94479" y="71735"/>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graphicFrame>
        <p:nvGraphicFramePr>
          <p:cNvPr id="4" name="object 3"/>
          <p:cNvGraphicFramePr>
            <a:graphicFrameLocks noGrp="1"/>
          </p:cNvGraphicFramePr>
          <p:nvPr>
            <p:extLst>
              <p:ext uri="{D42A27DB-BD31-4B8C-83A1-F6EECF244321}">
                <p14:modId xmlns:p14="http://schemas.microsoft.com/office/powerpoint/2010/main" val="1697359181"/>
              </p:ext>
            </p:extLst>
          </p:nvPr>
        </p:nvGraphicFramePr>
        <p:xfrm>
          <a:off x="51731" y="1429779"/>
          <a:ext cx="11655379" cy="3000775"/>
        </p:xfrm>
        <a:graphic>
          <a:graphicData uri="http://schemas.openxmlformats.org/drawingml/2006/table">
            <a:tbl>
              <a:tblPr firstRow="1" bandRow="1">
                <a:tableStyleId>{2D5ABB26-0587-4C30-8999-92F81FD0307C}</a:tableStyleId>
              </a:tblPr>
              <a:tblGrid>
                <a:gridCol w="3885532"/>
                <a:gridCol w="3884801"/>
                <a:gridCol w="3885046"/>
              </a:tblGrid>
              <a:tr h="600155">
                <a:tc>
                  <a:txBody>
                    <a:bodyPr/>
                    <a:lstStyle/>
                    <a:p>
                      <a:pPr marL="64769">
                        <a:lnSpc>
                          <a:spcPct val="100000"/>
                        </a:lnSpc>
                      </a:pPr>
                      <a:r>
                        <a:rPr sz="2400" b="1" dirty="0">
                          <a:latin typeface="Arial Narrow"/>
                          <a:cs typeface="Arial Narrow"/>
                        </a:rPr>
                        <a:t>Day</a:t>
                      </a:r>
                      <a:endParaRPr sz="2400" dirty="0">
                        <a:latin typeface="Arial Narrow"/>
                        <a:cs typeface="Arial Narrow"/>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b="1" spc="-5" dirty="0">
                          <a:latin typeface="Arial Narrow"/>
                          <a:cs typeface="Arial Narrow"/>
                        </a:rPr>
                        <a:t>P</a:t>
                      </a:r>
                      <a:r>
                        <a:rPr sz="2400" b="1" dirty="0">
                          <a:latin typeface="Arial Narrow"/>
                          <a:cs typeface="Arial Narrow"/>
                        </a:rPr>
                        <a:t>lace</a:t>
                      </a:r>
                      <a:endParaRPr sz="2400">
                        <a:latin typeface="Arial Narrow"/>
                        <a:cs typeface="Arial Narrow"/>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b="1" dirty="0">
                          <a:latin typeface="Arial Narrow"/>
                          <a:cs typeface="Arial Narrow"/>
                        </a:rPr>
                        <a:t>Ite</a:t>
                      </a:r>
                      <a:r>
                        <a:rPr sz="2400" b="1" spc="5" dirty="0">
                          <a:latin typeface="Arial Narrow"/>
                          <a:cs typeface="Arial Narrow"/>
                        </a:rPr>
                        <a:t>m</a:t>
                      </a:r>
                      <a:r>
                        <a:rPr sz="2400" b="1" dirty="0">
                          <a:latin typeface="Arial Narrow"/>
                          <a:cs typeface="Arial Narrow"/>
                        </a:rPr>
                        <a:t>s</a:t>
                      </a:r>
                      <a:endParaRPr sz="2400">
                        <a:latin typeface="Arial Narrow"/>
                        <a:cs typeface="Arial Narrow"/>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600155">
                <a:tc>
                  <a:txBody>
                    <a:bodyPr/>
                    <a:lstStyle/>
                    <a:p>
                      <a:pPr marL="64769">
                        <a:lnSpc>
                          <a:spcPct val="100000"/>
                        </a:lnSpc>
                      </a:pPr>
                      <a:r>
                        <a:rPr sz="2400" spc="-5" dirty="0">
                          <a:latin typeface="Arial Narrow"/>
                          <a:cs typeface="Arial Narrow"/>
                        </a:rPr>
                        <a:t>S</a:t>
                      </a:r>
                      <a:r>
                        <a:rPr sz="2400" dirty="0">
                          <a:latin typeface="Arial Narrow"/>
                          <a:cs typeface="Arial Narrow"/>
                        </a:rPr>
                        <a:t>aturday</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spc="-5" dirty="0">
                          <a:latin typeface="Arial Narrow"/>
                          <a:cs typeface="Arial Narrow"/>
                        </a:rPr>
                        <a:t>G</a:t>
                      </a:r>
                      <a:r>
                        <a:rPr sz="2400" dirty="0">
                          <a:latin typeface="Arial Narrow"/>
                          <a:cs typeface="Arial Narrow"/>
                        </a:rPr>
                        <a:t>rocery</a:t>
                      </a:r>
                      <a:r>
                        <a:rPr sz="2400" spc="-5" dirty="0">
                          <a:latin typeface="Arial Narrow"/>
                          <a:cs typeface="Arial Narrow"/>
                        </a:rPr>
                        <a:t> S</a:t>
                      </a:r>
                      <a:r>
                        <a:rPr sz="2400" dirty="0">
                          <a:latin typeface="Arial Narrow"/>
                          <a:cs typeface="Arial Narrow"/>
                        </a:rPr>
                        <a:t>to</a:t>
                      </a:r>
                      <a:r>
                        <a:rPr sz="2400" spc="5" dirty="0">
                          <a:latin typeface="Arial Narrow"/>
                          <a:cs typeface="Arial Narrow"/>
                        </a:rPr>
                        <a:t>r</a:t>
                      </a:r>
                      <a:r>
                        <a:rPr sz="2400" dirty="0">
                          <a:latin typeface="Arial Narrow"/>
                          <a:cs typeface="Arial Narrow"/>
                        </a:rPr>
                        <a:t>e</a:t>
                      </a: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dirty="0">
                          <a:latin typeface="Arial Narrow"/>
                          <a:cs typeface="Arial Narrow"/>
                        </a:rPr>
                        <a:t>M</a:t>
                      </a:r>
                      <a:r>
                        <a:rPr sz="2400" spc="-5" dirty="0">
                          <a:latin typeface="Arial Narrow"/>
                          <a:cs typeface="Arial Narrow"/>
                        </a:rPr>
                        <a:t>il</a:t>
                      </a:r>
                      <a:r>
                        <a:rPr sz="2400" dirty="0">
                          <a:latin typeface="Arial Narrow"/>
                          <a:cs typeface="Arial Narrow"/>
                        </a:rPr>
                        <a:t>k</a:t>
                      </a:r>
                      <a:r>
                        <a:rPr sz="2400" spc="-5" dirty="0">
                          <a:latin typeface="Arial Narrow"/>
                          <a:cs typeface="Arial Narrow"/>
                        </a:rPr>
                        <a:t> </a:t>
                      </a:r>
                      <a:r>
                        <a:rPr sz="2400" dirty="0">
                          <a:latin typeface="Arial Narrow"/>
                          <a:cs typeface="Arial Narrow"/>
                        </a:rPr>
                        <a:t>and eggs</a:t>
                      </a:r>
                      <a:endParaRPr sz="2400">
                        <a:latin typeface="Arial Narrow"/>
                        <a:cs typeface="Arial Narrow"/>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600155">
                <a:tc>
                  <a:txBody>
                    <a:bodyPr/>
                    <a:lstStyle/>
                    <a:p>
                      <a:pPr marL="64769">
                        <a:lnSpc>
                          <a:spcPct val="100000"/>
                        </a:lnSpc>
                      </a:pPr>
                      <a:r>
                        <a:rPr sz="2400" spc="-5" dirty="0">
                          <a:latin typeface="Arial Narrow"/>
                          <a:cs typeface="Arial Narrow"/>
                        </a:rPr>
                        <a:t>S</a:t>
                      </a:r>
                      <a:r>
                        <a:rPr sz="2400" dirty="0">
                          <a:latin typeface="Arial Narrow"/>
                          <a:cs typeface="Arial Narrow"/>
                        </a:rPr>
                        <a:t>aturday</a:t>
                      </a:r>
                      <a:endParaRPr sz="2400">
                        <a:latin typeface="Arial Narrow"/>
                        <a:cs typeface="Arial Narrow"/>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spc="-5" dirty="0">
                          <a:latin typeface="Arial Narrow"/>
                          <a:cs typeface="Arial Narrow"/>
                        </a:rPr>
                        <a:t>B</a:t>
                      </a:r>
                      <a:r>
                        <a:rPr sz="2400" dirty="0">
                          <a:latin typeface="Arial Narrow"/>
                          <a:cs typeface="Arial Narrow"/>
                        </a:rPr>
                        <a:t>ank</a:t>
                      </a:r>
                      <a:endParaRPr sz="2400">
                        <a:latin typeface="Arial Narrow"/>
                        <a:cs typeface="Arial Narrow"/>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dirty="0">
                          <a:latin typeface="Arial Narrow"/>
                          <a:cs typeface="Arial Narrow"/>
                        </a:rPr>
                        <a:t>Money</a:t>
                      </a:r>
                      <a:endParaRPr sz="2400">
                        <a:latin typeface="Arial Narrow"/>
                        <a:cs typeface="Arial Narrow"/>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600155">
                <a:tc>
                  <a:txBody>
                    <a:bodyPr/>
                    <a:lstStyle/>
                    <a:p>
                      <a:pPr marL="64769">
                        <a:lnSpc>
                          <a:spcPct val="100000"/>
                        </a:lnSpc>
                      </a:pPr>
                      <a:r>
                        <a:rPr lang="en-US" sz="2400" spc="-5" dirty="0" smtClean="0">
                          <a:latin typeface="Arial Narrow"/>
                          <a:cs typeface="Arial Narrow"/>
                        </a:rPr>
                        <a:t>Sunday</a:t>
                      </a:r>
                      <a:endParaRPr sz="2400" dirty="0">
                        <a:latin typeface="Arial Narrow"/>
                        <a:cs typeface="Arial Narrow"/>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dirty="0">
                          <a:latin typeface="Arial Narrow"/>
                          <a:cs typeface="Arial Narrow"/>
                        </a:rPr>
                        <a:t>Hardwa</a:t>
                      </a:r>
                      <a:r>
                        <a:rPr sz="2400" spc="5" dirty="0">
                          <a:latin typeface="Arial Narrow"/>
                          <a:cs typeface="Arial Narrow"/>
                        </a:rPr>
                        <a:t>r</a:t>
                      </a:r>
                      <a:r>
                        <a:rPr sz="2400" dirty="0">
                          <a:latin typeface="Arial Narrow"/>
                          <a:cs typeface="Arial Narrow"/>
                        </a:rPr>
                        <a:t>e</a:t>
                      </a:r>
                      <a:endParaRPr sz="2400">
                        <a:latin typeface="Arial Narrow"/>
                        <a:cs typeface="Arial Narrow"/>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spc="-5" dirty="0">
                          <a:latin typeface="Arial Narrow"/>
                          <a:cs typeface="Arial Narrow"/>
                        </a:rPr>
                        <a:t>Bolt</a:t>
                      </a:r>
                      <a:r>
                        <a:rPr sz="2400" dirty="0">
                          <a:latin typeface="Arial Narrow"/>
                          <a:cs typeface="Arial Narrow"/>
                        </a:rPr>
                        <a:t>s</a:t>
                      </a:r>
                      <a:r>
                        <a:rPr sz="2400" spc="-5" dirty="0">
                          <a:latin typeface="Arial Narrow"/>
                          <a:cs typeface="Arial Narrow"/>
                        </a:rPr>
                        <a:t> </a:t>
                      </a:r>
                      <a:r>
                        <a:rPr sz="2400" dirty="0">
                          <a:latin typeface="Arial Narrow"/>
                          <a:cs typeface="Arial Narrow"/>
                        </a:rPr>
                        <a:t>and Nuts</a:t>
                      </a:r>
                      <a:endParaRPr sz="2400">
                        <a:latin typeface="Arial Narrow"/>
                        <a:cs typeface="Arial Narrow"/>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600155">
                <a:tc>
                  <a:txBody>
                    <a:bodyPr/>
                    <a:lstStyle/>
                    <a:p>
                      <a:pPr marL="64769">
                        <a:lnSpc>
                          <a:spcPct val="100000"/>
                        </a:lnSpc>
                      </a:pPr>
                      <a:r>
                        <a:rPr sz="2400" spc="-5" dirty="0">
                          <a:latin typeface="Arial Narrow"/>
                          <a:cs typeface="Arial Narrow"/>
                        </a:rPr>
                        <a:t>S</a:t>
                      </a:r>
                      <a:r>
                        <a:rPr sz="2400" dirty="0">
                          <a:latin typeface="Arial Narrow"/>
                          <a:cs typeface="Arial Narrow"/>
                        </a:rPr>
                        <a:t>unday</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dirty="0">
                          <a:latin typeface="Arial Narrow"/>
                          <a:cs typeface="Arial Narrow"/>
                        </a:rPr>
                        <a:t>Dad’s</a:t>
                      </a:r>
                      <a:endParaRPr sz="2400">
                        <a:latin typeface="Arial Narrow"/>
                        <a:cs typeface="Arial Narrow"/>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4769">
                        <a:lnSpc>
                          <a:spcPct val="100000"/>
                        </a:lnSpc>
                      </a:pPr>
                      <a:r>
                        <a:rPr sz="2400" dirty="0">
                          <a:latin typeface="Arial Narrow"/>
                          <a:cs typeface="Arial Narrow"/>
                        </a:rPr>
                        <a:t>Take a pie</a:t>
                      </a: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bl>
          </a:graphicData>
        </a:graphic>
      </p:graphicFrame>
      <p:sp>
        <p:nvSpPr>
          <p:cNvPr id="5" name="TextBox 4"/>
          <p:cNvSpPr txBox="1"/>
          <p:nvPr/>
        </p:nvSpPr>
        <p:spPr>
          <a:xfrm>
            <a:off x="-47009" y="71735"/>
            <a:ext cx="10882648" cy="1200329"/>
          </a:xfrm>
          <a:prstGeom prst="rect">
            <a:avLst/>
          </a:prstGeom>
          <a:noFill/>
        </p:spPr>
        <p:txBody>
          <a:bodyPr wrap="square" rtlCol="0">
            <a:spAutoFit/>
          </a:bodyPr>
          <a:lstStyle/>
          <a:p>
            <a:r>
              <a:rPr lang="en-US" b="1" spc="-10" dirty="0">
                <a:latin typeface="Arial Narrow"/>
                <a:cs typeface="Arial Narrow"/>
              </a:rPr>
              <a:t>Ros</a:t>
            </a:r>
            <a:r>
              <a:rPr lang="en-US" b="1" dirty="0">
                <a:latin typeface="Arial Narrow"/>
                <a:cs typeface="Arial Narrow"/>
              </a:rPr>
              <a:t>t</a:t>
            </a:r>
            <a:r>
              <a:rPr lang="en-US" b="1" spc="-5" dirty="0">
                <a:latin typeface="Arial Narrow"/>
                <a:cs typeface="Arial Narrow"/>
              </a:rPr>
              <a:t>e</a:t>
            </a:r>
            <a:r>
              <a:rPr lang="en-US" b="1" spc="-10" dirty="0">
                <a:latin typeface="Arial Narrow"/>
                <a:cs typeface="Arial Narrow"/>
              </a:rPr>
              <a:t>r</a:t>
            </a:r>
            <a:r>
              <a:rPr lang="en-US" b="1" spc="-5" dirty="0">
                <a:latin typeface="Arial Narrow"/>
                <a:cs typeface="Arial Narrow"/>
              </a:rPr>
              <a:t>-</a:t>
            </a:r>
            <a:r>
              <a:rPr lang="en-US" b="1" dirty="0">
                <a:latin typeface="Arial Narrow"/>
                <a:cs typeface="Arial Narrow"/>
              </a:rPr>
              <a:t> </a:t>
            </a:r>
            <a:r>
              <a:rPr lang="en-US" b="1" spc="-10" dirty="0">
                <a:latin typeface="Arial Narrow"/>
                <a:cs typeface="Arial Narrow"/>
              </a:rPr>
              <a:t>A</a:t>
            </a:r>
            <a:r>
              <a:rPr lang="en-US" b="1" spc="-5" dirty="0">
                <a:latin typeface="Arial Narrow"/>
                <a:cs typeface="Arial Narrow"/>
              </a:rPr>
              <a:t> </a:t>
            </a:r>
            <a:r>
              <a:rPr lang="en-US" b="1" spc="-15" dirty="0">
                <a:latin typeface="Arial Narrow"/>
                <a:cs typeface="Arial Narrow"/>
              </a:rPr>
              <a:t>r</a:t>
            </a:r>
            <a:r>
              <a:rPr lang="en-US" b="1" spc="-5" dirty="0">
                <a:latin typeface="Arial Narrow"/>
                <a:cs typeface="Arial Narrow"/>
              </a:rPr>
              <a:t>os</a:t>
            </a:r>
            <a:r>
              <a:rPr lang="en-US" b="1" dirty="0">
                <a:latin typeface="Arial Narrow"/>
                <a:cs typeface="Arial Narrow"/>
              </a:rPr>
              <a:t>t</a:t>
            </a:r>
            <a:r>
              <a:rPr lang="en-US" b="1" spc="-5" dirty="0">
                <a:latin typeface="Arial Narrow"/>
                <a:cs typeface="Arial Narrow"/>
              </a:rPr>
              <a:t>er is</a:t>
            </a:r>
            <a:r>
              <a:rPr lang="en-US" b="1" spc="5" dirty="0">
                <a:latin typeface="Arial Narrow"/>
                <a:cs typeface="Arial Narrow"/>
              </a:rPr>
              <a:t> </a:t>
            </a:r>
            <a:r>
              <a:rPr lang="en-US" b="1" spc="-5" dirty="0">
                <a:latin typeface="Arial Narrow"/>
                <a:cs typeface="Arial Narrow"/>
              </a:rPr>
              <a:t>a </a:t>
            </a:r>
            <a:r>
              <a:rPr lang="en-US" b="1" dirty="0">
                <a:latin typeface="Arial Narrow"/>
                <a:cs typeface="Arial Narrow"/>
              </a:rPr>
              <a:t>t</a:t>
            </a:r>
            <a:r>
              <a:rPr lang="en-US" b="1" spc="-5" dirty="0">
                <a:latin typeface="Arial Narrow"/>
                <a:cs typeface="Arial Narrow"/>
              </a:rPr>
              <a:t>a</a:t>
            </a:r>
            <a:r>
              <a:rPr lang="en-US" b="1" dirty="0">
                <a:latin typeface="Arial Narrow"/>
                <a:cs typeface="Arial Narrow"/>
              </a:rPr>
              <a:t>b</a:t>
            </a:r>
            <a:r>
              <a:rPr lang="en-US" b="1" spc="-5" dirty="0">
                <a:latin typeface="Arial Narrow"/>
                <a:cs typeface="Arial Narrow"/>
              </a:rPr>
              <a:t>le</a:t>
            </a:r>
            <a:r>
              <a:rPr lang="en-US" b="1" dirty="0">
                <a:latin typeface="Arial Narrow"/>
                <a:cs typeface="Arial Narrow"/>
              </a:rPr>
              <a:t> </a:t>
            </a:r>
            <a:r>
              <a:rPr lang="en-US" b="1" spc="-5" dirty="0">
                <a:latin typeface="Arial Narrow"/>
                <a:cs typeface="Arial Narrow"/>
              </a:rPr>
              <a:t>of</a:t>
            </a:r>
            <a:r>
              <a:rPr lang="en-US" b="1" dirty="0">
                <a:latin typeface="Arial Narrow"/>
                <a:cs typeface="Arial Narrow"/>
              </a:rPr>
              <a:t> </a:t>
            </a:r>
            <a:r>
              <a:rPr lang="en-US" b="1" spc="-10" dirty="0">
                <a:latin typeface="Arial Narrow"/>
                <a:cs typeface="Arial Narrow"/>
              </a:rPr>
              <a:t>r</a:t>
            </a:r>
            <a:r>
              <a:rPr lang="en-US" b="1" spc="-5" dirty="0">
                <a:latin typeface="Arial Narrow"/>
                <a:cs typeface="Arial Narrow"/>
              </a:rPr>
              <a:t>e</a:t>
            </a:r>
            <a:r>
              <a:rPr lang="en-US" b="1" dirty="0">
                <a:latin typeface="Arial Narrow"/>
                <a:cs typeface="Arial Narrow"/>
              </a:rPr>
              <a:t>l</a:t>
            </a:r>
            <a:r>
              <a:rPr lang="en-US" b="1" spc="-5" dirty="0">
                <a:latin typeface="Arial Narrow"/>
                <a:cs typeface="Arial Narrow"/>
              </a:rPr>
              <a:t>a</a:t>
            </a:r>
            <a:r>
              <a:rPr lang="en-US" b="1" dirty="0">
                <a:latin typeface="Arial Narrow"/>
                <a:cs typeface="Arial Narrow"/>
              </a:rPr>
              <a:t>t</a:t>
            </a:r>
            <a:r>
              <a:rPr lang="en-US" b="1" spc="-5" dirty="0">
                <a:latin typeface="Arial Narrow"/>
                <a:cs typeface="Arial Narrow"/>
              </a:rPr>
              <a:t>ed</a:t>
            </a:r>
            <a:r>
              <a:rPr lang="en-US" b="1" spc="5" dirty="0">
                <a:latin typeface="Arial Narrow"/>
                <a:cs typeface="Arial Narrow"/>
              </a:rPr>
              <a:t> </a:t>
            </a:r>
            <a:r>
              <a:rPr lang="en-US" b="1" spc="-5" dirty="0">
                <a:latin typeface="Arial Narrow"/>
                <a:cs typeface="Arial Narrow"/>
              </a:rPr>
              <a:t>i</a:t>
            </a:r>
            <a:r>
              <a:rPr lang="en-US" b="1" dirty="0">
                <a:latin typeface="Arial Narrow"/>
                <a:cs typeface="Arial Narrow"/>
              </a:rPr>
              <a:t>t</a:t>
            </a:r>
            <a:r>
              <a:rPr lang="en-US" b="1" spc="-5" dirty="0">
                <a:latin typeface="Arial Narrow"/>
                <a:cs typeface="Arial Narrow"/>
              </a:rPr>
              <a:t>em</a:t>
            </a:r>
            <a:r>
              <a:rPr lang="en-US" b="1" dirty="0">
                <a:latin typeface="Arial Narrow"/>
                <a:cs typeface="Arial Narrow"/>
              </a:rPr>
              <a:t>s</a:t>
            </a:r>
            <a:r>
              <a:rPr lang="en-US" b="1" spc="-5" dirty="0">
                <a:latin typeface="Arial Narrow"/>
                <a:cs typeface="Arial Narrow"/>
              </a:rPr>
              <a:t>.</a:t>
            </a:r>
            <a:r>
              <a:rPr lang="en-US" b="1" dirty="0">
                <a:latin typeface="Arial Narrow"/>
                <a:cs typeface="Arial Narrow"/>
              </a:rPr>
              <a:t> </a:t>
            </a:r>
            <a:r>
              <a:rPr lang="en-US" spc="-10" dirty="0">
                <a:latin typeface="Arial Narrow"/>
                <a:cs typeface="Arial Narrow"/>
              </a:rPr>
              <a:t>When</a:t>
            </a:r>
            <a:r>
              <a:rPr lang="en-US" dirty="0">
                <a:latin typeface="Arial Narrow"/>
                <a:cs typeface="Arial Narrow"/>
              </a:rPr>
              <a:t> </a:t>
            </a:r>
            <a:r>
              <a:rPr lang="en-US" spc="-5" dirty="0">
                <a:latin typeface="Arial Narrow"/>
                <a:cs typeface="Arial Narrow"/>
              </a:rPr>
              <a:t>you</a:t>
            </a:r>
            <a:r>
              <a:rPr lang="en-US" dirty="0">
                <a:latin typeface="Arial Narrow"/>
                <a:cs typeface="Arial Narrow"/>
              </a:rPr>
              <a:t> </a:t>
            </a:r>
            <a:r>
              <a:rPr lang="en-US" spc="-5" dirty="0">
                <a:latin typeface="Arial Narrow"/>
                <a:cs typeface="Arial Narrow"/>
              </a:rPr>
              <a:t>make</a:t>
            </a:r>
            <a:r>
              <a:rPr lang="en-US" dirty="0">
                <a:latin typeface="Arial Narrow"/>
                <a:cs typeface="Arial Narrow"/>
              </a:rPr>
              <a:t> </a:t>
            </a:r>
            <a:r>
              <a:rPr lang="en-US" spc="-5" dirty="0">
                <a:latin typeface="Arial Narrow"/>
                <a:cs typeface="Arial Narrow"/>
              </a:rPr>
              <a:t>an</a:t>
            </a:r>
            <a:r>
              <a:rPr lang="en-US" dirty="0">
                <a:latin typeface="Arial Narrow"/>
                <a:cs typeface="Arial Narrow"/>
              </a:rPr>
              <a:t> </a:t>
            </a:r>
            <a:r>
              <a:rPr lang="en-US" spc="-5" dirty="0">
                <a:latin typeface="Arial Narrow"/>
                <a:cs typeface="Arial Narrow"/>
              </a:rPr>
              <a:t>e</a:t>
            </a:r>
            <a:r>
              <a:rPr lang="en-US" dirty="0">
                <a:latin typeface="Arial Narrow"/>
                <a:cs typeface="Arial Narrow"/>
              </a:rPr>
              <a:t>r</a:t>
            </a:r>
            <a:r>
              <a:rPr lang="en-US" spc="-5" dirty="0">
                <a:latin typeface="Arial Narrow"/>
                <a:cs typeface="Arial Narrow"/>
              </a:rPr>
              <a:t>rand list for</a:t>
            </a:r>
            <a:r>
              <a:rPr lang="en-US" dirty="0">
                <a:latin typeface="Arial Narrow"/>
                <a:cs typeface="Arial Narrow"/>
              </a:rPr>
              <a:t> </a:t>
            </a:r>
            <a:r>
              <a:rPr lang="en-US" spc="-5" dirty="0">
                <a:latin typeface="Arial Narrow"/>
                <a:cs typeface="Arial Narrow"/>
              </a:rPr>
              <a:t>the week that</a:t>
            </a:r>
            <a:r>
              <a:rPr lang="en-US" dirty="0">
                <a:latin typeface="Arial Narrow"/>
                <a:cs typeface="Arial Narrow"/>
              </a:rPr>
              <a:t> </a:t>
            </a:r>
            <a:r>
              <a:rPr lang="en-US" spc="-5" dirty="0">
                <a:latin typeface="Arial Narrow"/>
                <a:cs typeface="Arial Narrow"/>
              </a:rPr>
              <a:t>shows</a:t>
            </a:r>
            <a:r>
              <a:rPr lang="en-US" spc="5" dirty="0">
                <a:latin typeface="Arial Narrow"/>
                <a:cs typeface="Arial Narrow"/>
              </a:rPr>
              <a:t> </a:t>
            </a:r>
            <a:r>
              <a:rPr lang="en-US" spc="-5" dirty="0">
                <a:latin typeface="Arial Narrow"/>
                <a:cs typeface="Arial Narrow"/>
              </a:rPr>
              <a:t>when</a:t>
            </a:r>
            <a:r>
              <a:rPr lang="en-US" dirty="0">
                <a:latin typeface="Arial Narrow"/>
                <a:cs typeface="Arial Narrow"/>
              </a:rPr>
              <a:t> </a:t>
            </a:r>
            <a:r>
              <a:rPr lang="en-US" spc="-5" dirty="0">
                <a:latin typeface="Arial Narrow"/>
                <a:cs typeface="Arial Narrow"/>
              </a:rPr>
              <a:t>you’re</a:t>
            </a:r>
            <a:r>
              <a:rPr lang="en-US" spc="25" dirty="0">
                <a:latin typeface="Arial Narrow"/>
                <a:cs typeface="Arial Narrow"/>
              </a:rPr>
              <a:t> </a:t>
            </a:r>
            <a:r>
              <a:rPr lang="en-US" spc="-5" dirty="0">
                <a:latin typeface="Arial Narrow"/>
                <a:cs typeface="Arial Narrow"/>
              </a:rPr>
              <a:t>go</a:t>
            </a:r>
            <a:r>
              <a:rPr lang="en-US" spc="-10" dirty="0">
                <a:latin typeface="Arial Narrow"/>
                <a:cs typeface="Arial Narrow"/>
              </a:rPr>
              <a:t>ing</a:t>
            </a:r>
            <a:r>
              <a:rPr lang="en-US" spc="-5" dirty="0">
                <a:latin typeface="Arial Narrow"/>
                <a:cs typeface="Arial Narrow"/>
              </a:rPr>
              <a:t>,</a:t>
            </a:r>
            <a:r>
              <a:rPr lang="en-US" dirty="0">
                <a:latin typeface="Arial Narrow"/>
                <a:cs typeface="Arial Narrow"/>
              </a:rPr>
              <a:t> </a:t>
            </a:r>
            <a:r>
              <a:rPr lang="en-US" spc="-5" dirty="0">
                <a:latin typeface="Arial Narrow"/>
                <a:cs typeface="Arial Narrow"/>
              </a:rPr>
              <a:t>whe</a:t>
            </a:r>
            <a:r>
              <a:rPr lang="en-US" dirty="0">
                <a:latin typeface="Arial Narrow"/>
                <a:cs typeface="Arial Narrow"/>
              </a:rPr>
              <a:t>r</a:t>
            </a:r>
            <a:r>
              <a:rPr lang="en-US" spc="-5" dirty="0">
                <a:latin typeface="Arial Narrow"/>
                <a:cs typeface="Arial Narrow"/>
              </a:rPr>
              <a:t>e you’re</a:t>
            </a:r>
            <a:r>
              <a:rPr lang="en-US" dirty="0">
                <a:latin typeface="Arial Narrow"/>
                <a:cs typeface="Arial Narrow"/>
              </a:rPr>
              <a:t> </a:t>
            </a:r>
            <a:r>
              <a:rPr lang="en-US" spc="-5" dirty="0">
                <a:latin typeface="Arial Narrow"/>
                <a:cs typeface="Arial Narrow"/>
              </a:rPr>
              <a:t>going,</a:t>
            </a:r>
            <a:r>
              <a:rPr lang="en-US" dirty="0">
                <a:latin typeface="Arial Narrow"/>
                <a:cs typeface="Arial Narrow"/>
              </a:rPr>
              <a:t> </a:t>
            </a:r>
            <a:r>
              <a:rPr lang="en-US" spc="-5" dirty="0">
                <a:latin typeface="Arial Narrow"/>
                <a:cs typeface="Arial Narrow"/>
              </a:rPr>
              <a:t>and what you’re ge</a:t>
            </a:r>
            <a:r>
              <a:rPr lang="en-US" dirty="0">
                <a:latin typeface="Arial Narrow"/>
                <a:cs typeface="Arial Narrow"/>
              </a:rPr>
              <a:t>t</a:t>
            </a:r>
            <a:r>
              <a:rPr lang="en-US" spc="-5" dirty="0">
                <a:latin typeface="Arial Narrow"/>
                <a:cs typeface="Arial Narrow"/>
              </a:rPr>
              <a:t>ting, that’s a</a:t>
            </a:r>
            <a:r>
              <a:rPr lang="en-US" dirty="0">
                <a:latin typeface="Arial Narrow"/>
                <a:cs typeface="Arial Narrow"/>
              </a:rPr>
              <a:t> </a:t>
            </a:r>
            <a:r>
              <a:rPr lang="en-US" spc="-5" dirty="0">
                <a:latin typeface="Arial Narrow"/>
                <a:cs typeface="Arial Narrow"/>
              </a:rPr>
              <a:t>simple</a:t>
            </a:r>
            <a:r>
              <a:rPr lang="en-US" dirty="0">
                <a:latin typeface="Arial Narrow"/>
                <a:cs typeface="Arial Narrow"/>
              </a:rPr>
              <a:t> </a:t>
            </a:r>
            <a:r>
              <a:rPr lang="en-US" spc="-5" dirty="0" smtClean="0">
                <a:latin typeface="Arial Narrow"/>
                <a:cs typeface="Arial Narrow"/>
              </a:rPr>
              <a:t>roster</a:t>
            </a:r>
          </a:p>
          <a:p>
            <a:endParaRPr lang="en-US" spc="-5" dirty="0">
              <a:latin typeface="Arial Narrow"/>
              <a:cs typeface="Arial Narrow"/>
            </a:endParaRPr>
          </a:p>
          <a:p>
            <a:endParaRPr lang="en-US" dirty="0"/>
          </a:p>
        </p:txBody>
      </p:sp>
      <p:sp>
        <p:nvSpPr>
          <p:cNvPr id="3" name="Rectangle 2"/>
          <p:cNvSpPr/>
          <p:nvPr/>
        </p:nvSpPr>
        <p:spPr>
          <a:xfrm>
            <a:off x="214858" y="4994595"/>
            <a:ext cx="11492251" cy="369332"/>
          </a:xfrm>
          <a:prstGeom prst="rect">
            <a:avLst/>
          </a:prstGeom>
        </p:spPr>
        <p:txBody>
          <a:bodyPr wrap="square">
            <a:spAutoFit/>
          </a:bodyPr>
          <a:lstStyle/>
          <a:p>
            <a:r>
              <a:rPr lang="en-US" spc="-5" dirty="0">
                <a:latin typeface="Arial Narrow"/>
                <a:cs typeface="Arial Narrow"/>
              </a:rPr>
              <a:t>Each person’s survey will create several unique rosters of their household members, social networks and typical locations.</a:t>
            </a:r>
            <a:endParaRPr lang="en-US" dirty="0">
              <a:latin typeface="Arial Narrow"/>
              <a:cs typeface="Arial Narrow"/>
            </a:endParaRPr>
          </a:p>
        </p:txBody>
      </p:sp>
    </p:spTree>
    <p:extLst>
      <p:ext uri="{BB962C8B-B14F-4D97-AF65-F5344CB8AC3E}">
        <p14:creationId xmlns:p14="http://schemas.microsoft.com/office/powerpoint/2010/main" val="606459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alphaModFix amt="12000"/>
          </a:blip>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15910" y="0"/>
            <a:ext cx="12076090" cy="5724644"/>
          </a:xfrm>
          <a:prstGeom prst="rect">
            <a:avLst/>
          </a:prstGeom>
          <a:noFill/>
        </p:spPr>
        <p:txBody>
          <a:bodyPr wrap="square" rtlCol="0">
            <a:spAutoFit/>
          </a:bodyPr>
          <a:lstStyle/>
          <a:p>
            <a:r>
              <a:rPr lang="en-US" sz="3200" i="1" u="sng" dirty="0"/>
              <a:t>3.2 Computer </a:t>
            </a:r>
            <a:r>
              <a:rPr lang="en-US" sz="3200" i="1" u="sng" dirty="0" smtClean="0"/>
              <a:t>Hardware</a:t>
            </a:r>
          </a:p>
          <a:p>
            <a:endParaRPr lang="en-US" sz="3600" u="sng" dirty="0"/>
          </a:p>
          <a:p>
            <a:r>
              <a:rPr lang="en-US" sz="2800" dirty="0"/>
              <a:t>You will be using </a:t>
            </a:r>
            <a:r>
              <a:rPr lang="en-US" sz="2800" dirty="0" smtClean="0"/>
              <a:t>a laptop </a:t>
            </a:r>
            <a:r>
              <a:rPr lang="en-US" sz="2800" dirty="0"/>
              <a:t>provided to you by CHRR. Because our system relies so heavily on the Internet, the speed of the computer is not as important as the speed of the Internet. </a:t>
            </a:r>
            <a:r>
              <a:rPr lang="en-US" sz="2800" dirty="0" smtClean="0"/>
              <a:t>You </a:t>
            </a:r>
            <a:r>
              <a:rPr lang="en-US" sz="2800" smtClean="0"/>
              <a:t>will </a:t>
            </a:r>
            <a:r>
              <a:rPr lang="en-US" sz="2800" smtClean="0"/>
              <a:t>ALSO be </a:t>
            </a:r>
            <a:r>
              <a:rPr lang="en-US" sz="2800" dirty="0" smtClean="0"/>
              <a:t>carrying a </a:t>
            </a:r>
            <a:r>
              <a:rPr lang="en-US" sz="2800" dirty="0" err="1" smtClean="0"/>
              <a:t>Mifi</a:t>
            </a:r>
            <a:r>
              <a:rPr lang="en-US" sz="2800" dirty="0" smtClean="0"/>
              <a:t> device to give you your own internet connection.</a:t>
            </a:r>
          </a:p>
          <a:p>
            <a:endParaRPr lang="en-US" sz="2800" dirty="0"/>
          </a:p>
          <a:p>
            <a:r>
              <a:rPr lang="en-US" sz="2800" dirty="0" smtClean="0"/>
              <a:t>Interviewers </a:t>
            </a:r>
            <a:r>
              <a:rPr lang="en-US" sz="2800" dirty="0"/>
              <a:t>who have worked on CHRR projects for several months will be able to recognize that we have been able to make the surveys run much faster now</a:t>
            </a:r>
            <a:r>
              <a:rPr lang="en-US" sz="2800" dirty="0" smtClean="0"/>
              <a:t>.</a:t>
            </a:r>
          </a:p>
          <a:p>
            <a:endParaRPr lang="en-US" sz="2800" dirty="0" smtClean="0"/>
          </a:p>
          <a:p>
            <a:r>
              <a:rPr lang="en-US" sz="2800" dirty="0" smtClean="0"/>
              <a:t>You </a:t>
            </a:r>
            <a:r>
              <a:rPr lang="en-US" sz="2800" dirty="0"/>
              <a:t>are working on what is probably the most advanced system for scientific interviewing in the world, but it is only as good as you are.</a:t>
            </a:r>
          </a:p>
          <a:p>
            <a:endParaRPr lang="en-US"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1276088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1000"/>
            <a:lum/>
          </a:blip>
          <a:srcRec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0" y="0"/>
            <a:ext cx="11590986" cy="6740307"/>
          </a:xfrm>
          <a:prstGeom prst="rect">
            <a:avLst/>
          </a:prstGeom>
          <a:noFill/>
        </p:spPr>
        <p:txBody>
          <a:bodyPr wrap="square" rtlCol="0">
            <a:spAutoFit/>
          </a:bodyPr>
          <a:lstStyle/>
          <a:p>
            <a:endParaRPr lang="en-US" sz="2400" u="sng" dirty="0"/>
          </a:p>
          <a:p>
            <a:r>
              <a:rPr lang="en-US" sz="2400" dirty="0"/>
              <a:t>The various components of the Survey system will allow you to perform the following functions</a:t>
            </a:r>
            <a:r>
              <a:rPr lang="en-US" sz="2400" dirty="0" smtClean="0"/>
              <a:t>:</a:t>
            </a:r>
          </a:p>
          <a:p>
            <a:endParaRPr lang="en-US" sz="2400" dirty="0"/>
          </a:p>
          <a:p>
            <a:r>
              <a:rPr lang="en-US" sz="2400" b="1" dirty="0" smtClean="0"/>
              <a:t>Screen potential households.</a:t>
            </a:r>
          </a:p>
          <a:p>
            <a:pPr marL="457200" indent="-457200">
              <a:buFont typeface="Arial" panose="020B0604020202020204" pitchFamily="34" charset="0"/>
              <a:buChar char="•"/>
            </a:pPr>
            <a:endParaRPr lang="en-US" sz="2400" dirty="0"/>
          </a:p>
          <a:p>
            <a:r>
              <a:rPr lang="en-US" sz="2400" b="1" dirty="0" smtClean="0"/>
              <a:t>Complete the questionnaires: </a:t>
            </a:r>
            <a:r>
              <a:rPr lang="en-US" sz="2400" dirty="0"/>
              <a:t>The computer will enable you to select the appropriate respondent and access the questionnaire to conduct the interview.</a:t>
            </a:r>
          </a:p>
          <a:p>
            <a:endParaRPr lang="en-US" sz="2400" dirty="0" smtClean="0"/>
          </a:p>
          <a:p>
            <a:r>
              <a:rPr lang="en-US" sz="2400" b="1" dirty="0" smtClean="0"/>
              <a:t>Conduct </a:t>
            </a:r>
            <a:r>
              <a:rPr lang="en-US" sz="2400" b="1" dirty="0"/>
              <a:t>training exercises: </a:t>
            </a:r>
            <a:r>
              <a:rPr lang="en-US" sz="2400" dirty="0"/>
              <a:t>The “training link” of your computer desktop allows you to conduct made-up </a:t>
            </a:r>
            <a:r>
              <a:rPr lang="en-US" sz="2400" dirty="0" smtClean="0"/>
              <a:t>cases (called “mocks”) </a:t>
            </a:r>
            <a:r>
              <a:rPr lang="en-US" sz="2400" dirty="0"/>
              <a:t>to practice going through the survey</a:t>
            </a:r>
            <a:r>
              <a:rPr lang="en-US" sz="2400" dirty="0" smtClean="0"/>
              <a:t>.</a:t>
            </a:r>
          </a:p>
          <a:p>
            <a:endParaRPr lang="en-US" sz="2400" dirty="0" smtClean="0"/>
          </a:p>
          <a:p>
            <a:r>
              <a:rPr lang="en-US" sz="2400" dirty="0"/>
              <a:t>There are not a great many help screens </a:t>
            </a:r>
            <a:r>
              <a:rPr lang="en-US" sz="2400" dirty="0" smtClean="0"/>
              <a:t>available- it’s hard to make a help screen that’s really helpful!- </a:t>
            </a:r>
            <a:r>
              <a:rPr lang="en-US" sz="2400" dirty="0"/>
              <a:t>so if you are puzzled ask your field manager. If </a:t>
            </a:r>
            <a:r>
              <a:rPr lang="en-US" sz="2400" dirty="0" smtClean="0"/>
              <a:t>you or your FM is </a:t>
            </a:r>
            <a:r>
              <a:rPr lang="en-US" sz="2400" dirty="0"/>
              <a:t>able to develop a truly helpful help screen, we’ll put it into the survey.</a:t>
            </a:r>
          </a:p>
          <a:p>
            <a:pPr marL="457200" indent="-457200">
              <a:buFont typeface="Arial" panose="020B0604020202020204" pitchFamily="34" charset="0"/>
              <a:buChar char="•"/>
            </a:pPr>
            <a:endParaRPr lang="en-US" sz="2400" dirty="0"/>
          </a:p>
          <a:p>
            <a:endParaRPr lang="en-US" sz="2400" dirty="0"/>
          </a:p>
          <a:p>
            <a:endParaRPr lang="en-US" sz="2400" dirty="0"/>
          </a:p>
        </p:txBody>
      </p:sp>
      <p:sp>
        <p:nvSpPr>
          <p:cNvPr id="3" name="TextBox 2"/>
          <p:cNvSpPr txBox="1"/>
          <p:nvPr/>
        </p:nvSpPr>
        <p:spPr>
          <a:xfrm>
            <a:off x="9723120" y="32004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1226511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6754</TotalTime>
  <Words>1752</Words>
  <Application>Microsoft Office PowerPoint</Application>
  <PresentationFormat>Widescreen</PresentationFormat>
  <Paragraphs>144</Paragraphs>
  <Slides>12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 Narrow</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398</cp:revision>
  <dcterms:created xsi:type="dcterms:W3CDTF">2013-10-25T18:19:02Z</dcterms:created>
  <dcterms:modified xsi:type="dcterms:W3CDTF">2014-01-24T16:12:32Z</dcterms:modified>
</cp:coreProperties>
</file>